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56" r:id="rId2"/>
    <p:sldId id="258" r:id="rId3"/>
    <p:sldId id="257" r:id="rId4"/>
    <p:sldId id="259" r:id="rId5"/>
    <p:sldId id="260" r:id="rId6"/>
    <p:sldId id="261" r:id="rId7"/>
    <p:sldId id="265" r:id="rId8"/>
    <p:sldId id="262" r:id="rId9"/>
    <p:sldId id="268" r:id="rId10"/>
    <p:sldId id="263" r:id="rId11"/>
    <p:sldId id="264" r:id="rId12"/>
    <p:sldId id="266"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98939B-53B9-4E19-98F1-4BEF83F8EC2A}" type="datetimeFigureOut">
              <a:rPr lang="en-US" smtClean="0"/>
              <a:pPr/>
              <a:t>8/29/2014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21F3A-35AE-404D-A2A6-12B8E42B8AE5}"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4521F3A-35AE-404D-A2A6-12B8E42B8AE5}"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4521F3A-35AE-404D-A2A6-12B8E42B8AE5}" type="slidenum">
              <a:rPr lang="en-US" smtClean="0"/>
              <a:pPr/>
              <a:t>13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521F3A-35AE-404D-A2A6-12B8E42B8AE5}"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4521F3A-35AE-404D-A2A6-12B8E42B8AE5}"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FB7D18-03B9-48E3-B3F3-FE509890FD83}" type="datetimeFigureOut">
              <a:rPr lang="en-US" smtClean="0"/>
              <a:pPr/>
              <a:t>8/29/2014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A5DBA1B-B9B1-49C0-A709-F8F62378222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B7D18-03B9-48E3-B3F3-FE509890FD83}" type="datetimeFigureOut">
              <a:rPr lang="en-US" smtClean="0"/>
              <a:pPr/>
              <a:t>8/29/2014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5DBA1B-B9B1-49C0-A709-F8F62378222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youtu.be/uoLoyg3JKRQ"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8.xml.rels><?xml version="1.0" encoding="UTF-8" standalone="yes"?>
<Relationships xmlns="http://schemas.openxmlformats.org/package/2006/relationships"><Relationship Id="rId3" Type="http://schemas.openxmlformats.org/officeDocument/2006/relationships/hyperlink" Target="http://www.copyblogger.com/become-a-master-of-metaphor-and-multiply-your-blogging-effectivenes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609600"/>
            <a:ext cx="7772400" cy="1470025"/>
          </a:xfrm>
        </p:spPr>
        <p:txBody>
          <a:bodyPr/>
          <a:lstStyle/>
          <a:p>
            <a:r>
              <a:rPr lang="en-US" dirty="0" smtClean="0">
                <a:latin typeface="Aharoni" pitchFamily="2" charset="-79"/>
                <a:cs typeface="Aharoni" pitchFamily="2" charset="-79"/>
              </a:rPr>
              <a:t>Academic Vocabulary</a:t>
            </a:r>
            <a:endParaRPr lang="en-US" dirty="0">
              <a:latin typeface="Aharoni" pitchFamily="2" charset="-79"/>
              <a:cs typeface="Aharoni" pitchFamily="2" charset="-79"/>
            </a:endParaRPr>
          </a:p>
        </p:txBody>
      </p:sp>
      <p:pic>
        <p:nvPicPr>
          <p:cNvPr id="31746" name="Picture 2" descr="http://img.scoop.it/3aOxYNFiXRXKsArNJVox7Dl72eJkfbmt4t8yenImKBVvK0kTmF0xjctABnaLJIm9"/>
          <p:cNvPicPr>
            <a:picLocks noChangeAspect="1" noChangeArrowheads="1"/>
          </p:cNvPicPr>
          <p:nvPr/>
        </p:nvPicPr>
        <p:blipFill>
          <a:blip r:embed="rId3" cstate="print"/>
          <a:srcRect/>
          <a:stretch>
            <a:fillRect/>
          </a:stretch>
        </p:blipFill>
        <p:spPr bwMode="auto">
          <a:xfrm>
            <a:off x="1143000" y="2057400"/>
            <a:ext cx="7297818" cy="40386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Assess</a:t>
            </a:r>
            <a:r>
              <a:rPr lang="en-US" dirty="0" smtClean="0"/>
              <a:t/>
            </a:r>
            <a:br>
              <a:rPr lang="en-US" dirty="0" smtClean="0"/>
            </a:br>
            <a:r>
              <a:rPr lang="en-US" dirty="0" smtClean="0"/>
              <a:t>assessed, assessing, assessment</a:t>
            </a:r>
            <a:endParaRPr lang="en-US" dirty="0"/>
          </a:p>
        </p:txBody>
      </p:sp>
      <p:pic>
        <p:nvPicPr>
          <p:cNvPr id="4098" name="Picture 2" descr="http://sd.keepcalm-o-matic.co.uk/i/keep-calm-and-assess-the-situation-6.png"/>
          <p:cNvPicPr>
            <a:picLocks noChangeAspect="1" noChangeArrowheads="1"/>
          </p:cNvPicPr>
          <p:nvPr/>
        </p:nvPicPr>
        <p:blipFill>
          <a:blip r:embed="rId3" cstate="print"/>
          <a:srcRect/>
          <a:stretch>
            <a:fillRect/>
          </a:stretch>
        </p:blipFill>
        <p:spPr bwMode="auto">
          <a:xfrm>
            <a:off x="2514600" y="1828800"/>
            <a:ext cx="4067175" cy="46482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extension.missouri.edu/explore/images/mp0914assess.jpg"/>
          <p:cNvPicPr>
            <a:picLocks noChangeAspect="1" noChangeArrowheads="1"/>
          </p:cNvPicPr>
          <p:nvPr/>
        </p:nvPicPr>
        <p:blipFill>
          <a:blip r:embed="rId3" cstate="print"/>
          <a:srcRect/>
          <a:stretch>
            <a:fillRect/>
          </a:stretch>
        </p:blipFill>
        <p:spPr bwMode="auto">
          <a:xfrm>
            <a:off x="701502" y="770890"/>
            <a:ext cx="7756698" cy="502031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autointegrity.com.au/wp-content/uploads/2011/03/Robin-Crisp-West-Assess-Perth-Assessor.jpg"/>
          <p:cNvPicPr>
            <a:picLocks noChangeAspect="1" noChangeArrowheads="1"/>
          </p:cNvPicPr>
          <p:nvPr/>
        </p:nvPicPr>
        <p:blipFill>
          <a:blip r:embed="rId3" cstate="print"/>
          <a:srcRect/>
          <a:stretch>
            <a:fillRect/>
          </a:stretch>
        </p:blipFill>
        <p:spPr bwMode="auto">
          <a:xfrm>
            <a:off x="609599" y="1676400"/>
            <a:ext cx="6417803" cy="4562476"/>
          </a:xfrm>
          <a:prstGeom prst="rect">
            <a:avLst/>
          </a:prstGeom>
          <a:noFill/>
        </p:spPr>
      </p:pic>
      <p:sp>
        <p:nvSpPr>
          <p:cNvPr id="3" name="TextBox 2"/>
          <p:cNvSpPr txBox="1"/>
          <p:nvPr/>
        </p:nvSpPr>
        <p:spPr>
          <a:xfrm>
            <a:off x="381000" y="381000"/>
            <a:ext cx="8382000" cy="523220"/>
          </a:xfrm>
          <a:prstGeom prst="rect">
            <a:avLst/>
          </a:prstGeom>
          <a:noFill/>
        </p:spPr>
        <p:txBody>
          <a:bodyPr wrap="square" rtlCol="0">
            <a:spAutoFit/>
          </a:bodyPr>
          <a:lstStyle/>
          <a:p>
            <a:r>
              <a:rPr lang="en-US" sz="2800" dirty="0" smtClean="0"/>
              <a:t>This man is </a:t>
            </a:r>
            <a:r>
              <a:rPr lang="en-US" sz="2800" u="sng" dirty="0" smtClean="0"/>
              <a:t>assess</a:t>
            </a:r>
            <a:r>
              <a:rPr lang="en-US" sz="2800" dirty="0" smtClean="0"/>
              <a:t>ing the damage to the wrecked car!</a:t>
            </a:r>
            <a:endParaRPr lang="en-US"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www.latinamericaneducationalservices.com/images/educational_assessment_header.jpg"/>
          <p:cNvPicPr>
            <a:picLocks noChangeAspect="1" noChangeArrowheads="1"/>
          </p:cNvPicPr>
          <p:nvPr/>
        </p:nvPicPr>
        <p:blipFill>
          <a:blip r:embed="rId3" cstate="print"/>
          <a:srcRect/>
          <a:stretch>
            <a:fillRect/>
          </a:stretch>
        </p:blipFill>
        <p:spPr bwMode="auto">
          <a:xfrm>
            <a:off x="609600" y="1524000"/>
            <a:ext cx="7866289" cy="35814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hlinkClick r:id="rId4">
                  <a:snd r:embed="rId3" name="arrow.wav"/>
                </a:hlinkClick>
              </a:rPr>
              <a:t>Anticipate</a:t>
            </a:r>
            <a:r>
              <a:rPr lang="en-US" dirty="0" smtClean="0"/>
              <a:t/>
            </a:r>
            <a:br>
              <a:rPr lang="en-US" dirty="0" smtClean="0"/>
            </a:br>
            <a:r>
              <a:rPr lang="en-US" dirty="0" smtClean="0"/>
              <a:t>anticipated, anticipating, anticipation</a:t>
            </a:r>
            <a:endParaRPr lang="en-US" dirty="0"/>
          </a:p>
        </p:txBody>
      </p:sp>
      <p:pic>
        <p:nvPicPr>
          <p:cNvPr id="26625" name="Picture 1" descr="C:\Users\Me\AppData\Local\Microsoft\Windows\Temporary Internet Files\Content.IE5\YGCSPHPE\MP900321202[1].jpg"/>
          <p:cNvPicPr>
            <a:picLocks noChangeAspect="1" noChangeArrowheads="1"/>
          </p:cNvPicPr>
          <p:nvPr/>
        </p:nvPicPr>
        <p:blipFill>
          <a:blip r:embed="rId5" cstate="print"/>
          <a:srcRect/>
          <a:stretch>
            <a:fillRect/>
          </a:stretch>
        </p:blipFill>
        <p:spPr bwMode="auto">
          <a:xfrm>
            <a:off x="2057400" y="2133600"/>
            <a:ext cx="4819828" cy="3438144"/>
          </a:xfrm>
          <a:prstGeom prst="rect">
            <a:avLst/>
          </a:prstGeom>
          <a:noFill/>
        </p:spPr>
      </p:pic>
      <p:sp>
        <p:nvSpPr>
          <p:cNvPr id="6" name="TextBox 5"/>
          <p:cNvSpPr txBox="1"/>
          <p:nvPr/>
        </p:nvSpPr>
        <p:spPr>
          <a:xfrm>
            <a:off x="838200" y="5867400"/>
            <a:ext cx="7391400" cy="461665"/>
          </a:xfrm>
          <a:prstGeom prst="rect">
            <a:avLst/>
          </a:prstGeom>
          <a:noFill/>
        </p:spPr>
        <p:txBody>
          <a:bodyPr wrap="square" rtlCol="0">
            <a:spAutoFit/>
          </a:bodyPr>
          <a:lstStyle/>
          <a:p>
            <a:r>
              <a:rPr lang="en-US" sz="2400" i="1" dirty="0" smtClean="0"/>
              <a:t>He is </a:t>
            </a:r>
            <a:r>
              <a:rPr lang="en-US" sz="2400" i="1" u="sng" dirty="0" smtClean="0"/>
              <a:t>anticipating</a:t>
            </a:r>
            <a:r>
              <a:rPr lang="en-US" sz="2400" i="1" dirty="0" smtClean="0"/>
              <a:t> the explosion of the bomb!</a:t>
            </a:r>
            <a:endParaRPr lang="en-US" sz="2400"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a:t>
            </a:r>
            <a:endParaRPr lang="en-US" dirty="0"/>
          </a:p>
        </p:txBody>
      </p:sp>
      <p:sp>
        <p:nvSpPr>
          <p:cNvPr id="3" name="Content Placeholder 2"/>
          <p:cNvSpPr>
            <a:spLocks noGrp="1"/>
          </p:cNvSpPr>
          <p:nvPr>
            <p:ph idx="1"/>
          </p:nvPr>
        </p:nvSpPr>
        <p:spPr/>
        <p:txBody>
          <a:bodyPr/>
          <a:lstStyle/>
          <a:p>
            <a:endParaRPr lang="en-US" dirty="0"/>
          </a:p>
        </p:txBody>
      </p:sp>
      <p:pic>
        <p:nvPicPr>
          <p:cNvPr id="4" name="Picture 3" descr="anticipate cartoon.jpg"/>
          <p:cNvPicPr>
            <a:picLocks noChangeAspect="1"/>
          </p:cNvPicPr>
          <p:nvPr/>
        </p:nvPicPr>
        <p:blipFill>
          <a:blip r:embed="rId3" cstate="print"/>
          <a:stretch>
            <a:fillRect/>
          </a:stretch>
        </p:blipFill>
        <p:spPr>
          <a:xfrm>
            <a:off x="232475" y="228600"/>
            <a:ext cx="8606725" cy="6197600"/>
          </a:xfrm>
          <a:prstGeom prst="rect">
            <a:avLst/>
          </a:prstGeom>
        </p:spPr>
      </p:pic>
      <p:sp>
        <p:nvSpPr>
          <p:cNvPr id="5" name="Curved Down Arrow 4"/>
          <p:cNvSpPr/>
          <p:nvPr/>
        </p:nvSpPr>
        <p:spPr>
          <a:xfrm>
            <a:off x="1981200" y="457200"/>
            <a:ext cx="1447800" cy="685800"/>
          </a:xfrm>
          <a:prstGeom prst="curvedDownArrow">
            <a:avLst>
              <a:gd name="adj1" fmla="val 25000"/>
              <a:gd name="adj2" fmla="val 105556"/>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nticipate quote.jpg"/>
          <p:cNvPicPr>
            <a:picLocks noGrp="1" noChangeAspect="1"/>
          </p:cNvPicPr>
          <p:nvPr>
            <p:ph idx="1"/>
          </p:nvPr>
        </p:nvPicPr>
        <p:blipFill>
          <a:blip r:embed="rId3" cstate="print"/>
          <a:stretch>
            <a:fillRect/>
          </a:stretch>
        </p:blipFill>
        <p:spPr>
          <a:xfrm>
            <a:off x="2057400" y="533400"/>
            <a:ext cx="4951484" cy="5784666"/>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i.chzbgr.com/maxW500/7642895616/h29C535C5/"/>
          <p:cNvPicPr>
            <a:picLocks noChangeAspect="1" noChangeArrowheads="1"/>
          </p:cNvPicPr>
          <p:nvPr/>
        </p:nvPicPr>
        <p:blipFill>
          <a:blip r:embed="rId3" cstate="print"/>
          <a:srcRect b="4651"/>
          <a:stretch>
            <a:fillRect/>
          </a:stretch>
        </p:blipFill>
        <p:spPr bwMode="auto">
          <a:xfrm>
            <a:off x="914400" y="838200"/>
            <a:ext cx="7188820" cy="471586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62400" y="304800"/>
            <a:ext cx="4876800" cy="1323439"/>
          </a:xfrm>
          <a:prstGeom prst="rect">
            <a:avLst/>
          </a:prstGeom>
          <a:noFill/>
        </p:spPr>
        <p:txBody>
          <a:bodyPr wrap="square" rtlCol="0">
            <a:spAutoFit/>
          </a:bodyPr>
          <a:lstStyle/>
          <a:p>
            <a:pPr algn="ctr"/>
            <a:r>
              <a:rPr lang="en-US" sz="4000" b="1" dirty="0">
                <a:latin typeface="+mj-lt"/>
                <a:ea typeface="+mj-ea"/>
                <a:cs typeface="+mj-cs"/>
              </a:rPr>
              <a:t>Analogy</a:t>
            </a:r>
          </a:p>
          <a:p>
            <a:pPr algn="ctr"/>
            <a:r>
              <a:rPr lang="en-US" sz="4000" dirty="0">
                <a:latin typeface="+mj-lt"/>
                <a:ea typeface="+mj-ea"/>
                <a:cs typeface="+mj-cs"/>
              </a:rPr>
              <a:t>Analogies, analogous</a:t>
            </a:r>
          </a:p>
        </p:txBody>
      </p:sp>
      <p:pic>
        <p:nvPicPr>
          <p:cNvPr id="8194" name="Picture 2" descr="http://adamcovati.com/wp/wp-content/uploads/2008/12/analogy.png"/>
          <p:cNvPicPr>
            <a:picLocks noChangeAspect="1" noChangeArrowheads="1"/>
          </p:cNvPicPr>
          <p:nvPr/>
        </p:nvPicPr>
        <p:blipFill>
          <a:blip r:embed="rId3" cstate="print"/>
          <a:srcRect/>
          <a:stretch>
            <a:fillRect/>
          </a:stretch>
        </p:blipFill>
        <p:spPr bwMode="auto">
          <a:xfrm>
            <a:off x="228599" y="228600"/>
            <a:ext cx="3357349" cy="58674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95400" y="3352800"/>
            <a:ext cx="6629400" cy="3108543"/>
          </a:xfrm>
          <a:prstGeom prst="rect">
            <a:avLst/>
          </a:prstGeom>
        </p:spPr>
        <p:txBody>
          <a:bodyPr wrap="square">
            <a:spAutoFit/>
          </a:bodyPr>
          <a:lstStyle/>
          <a:p>
            <a:r>
              <a:rPr lang="en-US" sz="2800" dirty="0"/>
              <a:t>A</a:t>
            </a:r>
            <a:r>
              <a:rPr lang="en-US" sz="2800" dirty="0" smtClean="0"/>
              <a:t>n </a:t>
            </a:r>
            <a:r>
              <a:rPr lang="en-US" sz="2800" dirty="0"/>
              <a:t>analogy </a:t>
            </a:r>
            <a:r>
              <a:rPr lang="en-US" sz="2800" dirty="0" smtClean="0"/>
              <a:t>shows how </a:t>
            </a:r>
            <a:r>
              <a:rPr lang="en-US" sz="2800" u="sng" dirty="0"/>
              <a:t>two things are alike </a:t>
            </a:r>
            <a:r>
              <a:rPr lang="en-US" sz="2800" dirty="0"/>
              <a:t>by pointing out </a:t>
            </a:r>
            <a:r>
              <a:rPr lang="en-US" sz="2800" u="sng" dirty="0"/>
              <a:t>shared characteristics</a:t>
            </a:r>
            <a:r>
              <a:rPr lang="en-US" sz="2800" dirty="0"/>
              <a:t>, with the goal of showing that if two things are similar in some ways, they are similar in other ways as well</a:t>
            </a:r>
            <a:r>
              <a:rPr lang="en-US" sz="2800" dirty="0" smtClean="0"/>
              <a:t>.</a:t>
            </a:r>
          </a:p>
          <a:p>
            <a:r>
              <a:rPr lang="en-US" sz="2800" dirty="0" smtClean="0"/>
              <a:t>How are the clouds and raindrops and eye and tear drops alike?</a:t>
            </a:r>
            <a:endParaRPr lang="en-US" sz="2800" dirty="0"/>
          </a:p>
        </p:txBody>
      </p:sp>
      <p:sp>
        <p:nvSpPr>
          <p:cNvPr id="7" name="Rectangle 6"/>
          <p:cNvSpPr/>
          <p:nvPr/>
        </p:nvSpPr>
        <p:spPr>
          <a:xfrm>
            <a:off x="2209800" y="304800"/>
            <a:ext cx="6096000" cy="2246769"/>
          </a:xfrm>
          <a:prstGeom prst="rect">
            <a:avLst/>
          </a:prstGeom>
        </p:spPr>
        <p:txBody>
          <a:bodyPr wrap="square">
            <a:spAutoFit/>
          </a:bodyPr>
          <a:lstStyle/>
          <a:p>
            <a:r>
              <a:rPr lang="en-US" sz="2800" i="1" dirty="0" smtClean="0">
                <a:latin typeface="Arial Narrow" pitchFamily="34" charset="0"/>
              </a:rPr>
              <a:t>“</a:t>
            </a:r>
            <a:r>
              <a:rPr lang="en-US" sz="2800" i="1" dirty="0">
                <a:latin typeface="Arial Narrow" pitchFamily="34" charset="0"/>
              </a:rPr>
              <a:t>Read from some humbler poet,</a:t>
            </a:r>
            <a:r>
              <a:rPr lang="en-US" sz="2800" i="1" dirty="0" smtClean="0">
                <a:latin typeface="Arial Narrow" pitchFamily="34" charset="0"/>
              </a:rPr>
              <a:t/>
            </a:r>
            <a:br>
              <a:rPr lang="en-US" sz="2800" i="1" dirty="0" smtClean="0">
                <a:latin typeface="Arial Narrow" pitchFamily="34" charset="0"/>
              </a:rPr>
            </a:br>
            <a:r>
              <a:rPr lang="en-US" sz="2800" i="1" dirty="0">
                <a:latin typeface="Arial Narrow" pitchFamily="34" charset="0"/>
              </a:rPr>
              <a:t>Whose songs gushed from his heart,</a:t>
            </a:r>
            <a:r>
              <a:rPr lang="en-US" sz="2800" i="1" dirty="0" smtClean="0">
                <a:latin typeface="Arial Narrow" pitchFamily="34" charset="0"/>
              </a:rPr>
              <a:t/>
            </a:r>
            <a:br>
              <a:rPr lang="en-US" sz="2800" i="1" dirty="0" smtClean="0">
                <a:latin typeface="Arial Narrow" pitchFamily="34" charset="0"/>
              </a:rPr>
            </a:br>
            <a:r>
              <a:rPr lang="en-US" sz="2800" i="1" dirty="0">
                <a:latin typeface="Arial Narrow" pitchFamily="34" charset="0"/>
              </a:rPr>
              <a:t>As </a:t>
            </a:r>
            <a:r>
              <a:rPr lang="en-US" sz="2800" i="1" u="sng" dirty="0">
                <a:latin typeface="Arial Narrow" pitchFamily="34" charset="0"/>
              </a:rPr>
              <a:t>showers</a:t>
            </a:r>
            <a:r>
              <a:rPr lang="en-US" sz="2800" i="1" dirty="0">
                <a:latin typeface="Arial Narrow" pitchFamily="34" charset="0"/>
              </a:rPr>
              <a:t> from the </a:t>
            </a:r>
            <a:r>
              <a:rPr lang="en-US" sz="2800" i="1" u="sng" dirty="0">
                <a:latin typeface="Arial Narrow" pitchFamily="34" charset="0"/>
              </a:rPr>
              <a:t>clouds</a:t>
            </a:r>
            <a:r>
              <a:rPr lang="en-US" sz="2800" i="1" dirty="0">
                <a:latin typeface="Arial Narrow" pitchFamily="34" charset="0"/>
              </a:rPr>
              <a:t> of summer,</a:t>
            </a:r>
            <a:r>
              <a:rPr lang="en-US" sz="2800" i="1" dirty="0" smtClean="0">
                <a:latin typeface="Arial Narrow" pitchFamily="34" charset="0"/>
              </a:rPr>
              <a:t/>
            </a:r>
            <a:br>
              <a:rPr lang="en-US" sz="2800" i="1" dirty="0" smtClean="0">
                <a:latin typeface="Arial Narrow" pitchFamily="34" charset="0"/>
              </a:rPr>
            </a:br>
            <a:r>
              <a:rPr lang="en-US" sz="2800" i="1" dirty="0">
                <a:latin typeface="Arial Narrow" pitchFamily="34" charset="0"/>
              </a:rPr>
              <a:t>Or </a:t>
            </a:r>
            <a:r>
              <a:rPr lang="en-US" sz="2800" i="1" u="sng" dirty="0">
                <a:latin typeface="Arial Narrow" pitchFamily="34" charset="0"/>
              </a:rPr>
              <a:t>tears</a:t>
            </a:r>
            <a:r>
              <a:rPr lang="en-US" sz="2800" i="1" dirty="0">
                <a:latin typeface="Arial Narrow" pitchFamily="34" charset="0"/>
              </a:rPr>
              <a:t> from the </a:t>
            </a:r>
            <a:r>
              <a:rPr lang="en-US" sz="2800" i="1" u="sng" dirty="0">
                <a:latin typeface="Arial Narrow" pitchFamily="34" charset="0"/>
              </a:rPr>
              <a:t>eyelids</a:t>
            </a:r>
            <a:r>
              <a:rPr lang="en-US" sz="2800" i="1" dirty="0">
                <a:latin typeface="Arial Narrow" pitchFamily="34" charset="0"/>
              </a:rPr>
              <a:t> start.”</a:t>
            </a:r>
            <a:r>
              <a:rPr lang="en-US" sz="2800" i="1" dirty="0"/>
              <a:t> </a:t>
            </a:r>
            <a:r>
              <a:rPr lang="en-US" sz="2800" i="1" dirty="0" smtClean="0">
                <a:latin typeface="Arial Narrow" pitchFamily="34" charset="0"/>
              </a:rPr>
              <a:t/>
            </a:r>
            <a:br>
              <a:rPr lang="en-US" sz="2800" i="1" dirty="0" smtClean="0">
                <a:latin typeface="Arial Narrow" pitchFamily="34" charset="0"/>
              </a:rPr>
            </a:br>
            <a:endParaRPr lang="en-US" sz="2800" i="1" dirty="0">
              <a:latin typeface="Arial Narrow" pitchFamily="34" charset="0"/>
            </a:endParaRPr>
          </a:p>
        </p:txBody>
      </p:sp>
      <p:pic>
        <p:nvPicPr>
          <p:cNvPr id="33803" name="Picture 11" descr="C:\Users\Me\AppData\Local\Microsoft\Windows\Temporary Internet Files\Content.IE5\JLBZ73NC\MC900311120[1].wmf"/>
          <p:cNvPicPr>
            <a:picLocks noChangeAspect="1" noChangeArrowheads="1"/>
          </p:cNvPicPr>
          <p:nvPr/>
        </p:nvPicPr>
        <p:blipFill>
          <a:blip r:embed="rId3" cstate="print"/>
          <a:srcRect/>
          <a:stretch>
            <a:fillRect/>
          </a:stretch>
        </p:blipFill>
        <p:spPr bwMode="auto">
          <a:xfrm>
            <a:off x="152400" y="304800"/>
            <a:ext cx="1981200" cy="1981200"/>
          </a:xfrm>
          <a:prstGeom prst="rect">
            <a:avLst/>
          </a:prstGeom>
          <a:noFill/>
        </p:spPr>
      </p:pic>
      <p:pic>
        <p:nvPicPr>
          <p:cNvPr id="33804" name="Picture 12" descr="C:\Users\Me\AppData\Local\Microsoft\Windows\Temporary Internet Files\Content.IE5\JLBZ73NC\MC900022397[1].wmf"/>
          <p:cNvPicPr>
            <a:picLocks noChangeAspect="1" noChangeArrowheads="1"/>
          </p:cNvPicPr>
          <p:nvPr/>
        </p:nvPicPr>
        <p:blipFill>
          <a:blip r:embed="rId4" cstate="print"/>
          <a:srcRect/>
          <a:stretch>
            <a:fillRect/>
          </a:stretch>
        </p:blipFill>
        <p:spPr bwMode="auto">
          <a:xfrm>
            <a:off x="6553200" y="1676400"/>
            <a:ext cx="1468526" cy="159288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8600"/>
            <a:ext cx="9144000" cy="6740307"/>
          </a:xfrm>
          <a:prstGeom prst="rect">
            <a:avLst/>
          </a:prstGeom>
        </p:spPr>
        <p:txBody>
          <a:bodyPr wrap="square">
            <a:spAutoFit/>
          </a:bodyPr>
          <a:lstStyle/>
          <a:p>
            <a:pPr fontAlgn="base"/>
            <a:r>
              <a:rPr lang="en-US" dirty="0"/>
              <a:t>Now that we know </a:t>
            </a:r>
            <a:r>
              <a:rPr lang="en-US" dirty="0">
                <a:hlinkClick r:id="rId3"/>
              </a:rPr>
              <a:t>metaphors can be powerful persuasion tools</a:t>
            </a:r>
            <a:r>
              <a:rPr lang="en-US" dirty="0"/>
              <a:t>, let’s make sure everyone is on the same page from a definitional standpoint. Common sources of confusion for the metaphorically inclined include the simile and the analogy.</a:t>
            </a:r>
          </a:p>
          <a:p>
            <a:pPr fontAlgn="base"/>
            <a:r>
              <a:rPr lang="en-US" dirty="0"/>
              <a:t>While all three are closely related, it’s smart to understand the differences. The distinctions among metaphors, similes and analogies will also help to underscore why you may want to use one and not the other in certain situations.</a:t>
            </a:r>
          </a:p>
          <a:p>
            <a:pPr fontAlgn="base"/>
            <a:r>
              <a:rPr lang="en-US" dirty="0"/>
              <a:t>Let’s take a look at definitions:</a:t>
            </a:r>
          </a:p>
          <a:p>
            <a:pPr fontAlgn="base"/>
            <a:r>
              <a:rPr lang="en-US" dirty="0"/>
              <a:t>Metaphor</a:t>
            </a:r>
          </a:p>
          <a:p>
            <a:pPr fontAlgn="base"/>
            <a:r>
              <a:rPr lang="en-US" dirty="0"/>
              <a:t>A metaphor is a figure of speech that uses one thing to mean another and makes a comparison between the two. The key words here are “one thing to </a:t>
            </a:r>
            <a:r>
              <a:rPr lang="en-US" i="1" dirty="0" err="1"/>
              <a:t>mean</a:t>
            </a:r>
            <a:r>
              <a:rPr lang="en-US" dirty="0" err="1"/>
              <a:t>another</a:t>
            </a:r>
            <a:r>
              <a:rPr lang="en-US" dirty="0"/>
              <a:t>.” So, when someone says “He’s become a shell of a man,” we know not to take this literally, even though it’s stated directly as if this person had actually lost his internal substance.</a:t>
            </a:r>
          </a:p>
          <a:p>
            <a:pPr fontAlgn="base"/>
            <a:r>
              <a:rPr lang="en-US" dirty="0"/>
              <a:t>Simile</a:t>
            </a:r>
          </a:p>
          <a:p>
            <a:pPr fontAlgn="base"/>
            <a:r>
              <a:rPr lang="en-US" dirty="0"/>
              <a:t>A simile compares two different things in order to create a new meaning. In this case, we are made explicitly aware that a comparison is being made due to the use of “like” or “as” (He’s </a:t>
            </a:r>
            <a:r>
              <a:rPr lang="en-US" i="1" dirty="0"/>
              <a:t>like</a:t>
            </a:r>
            <a:r>
              <a:rPr lang="en-US" dirty="0"/>
              <a:t> a shell of a man). For fun, the next time someone corrects you and says “That’s a simile, not a metaphor,” you can respond by letting them know that a simile is a type of metaphor, just like sarcasm is a type of irony. Resist the urge to be sarcastic in your delivery.</a:t>
            </a:r>
          </a:p>
          <a:p>
            <a:pPr fontAlgn="base"/>
            <a:r>
              <a:rPr lang="en-US" dirty="0"/>
              <a:t>Analogy</a:t>
            </a:r>
          </a:p>
          <a:p>
            <a:pPr fontAlgn="base"/>
            <a:r>
              <a:rPr lang="en-US" dirty="0"/>
              <a:t>An analogy is comparable to metaphor and simile in that it shows how two different things are similar, but it’s a bit more complex. Rather than a figure of speech, an analogy is more of a logical argument. The presenter of an analogy will often demonstrate how two things are alike by pointing out shared characteristics, with the goal of showing that if two things are similar in some ways, they are similar in other ways as well</a:t>
            </a:r>
            <a:r>
              <a:rPr lang="en-US" dirty="0" smtClean="0"/>
              <a:t>.</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These bone structures are </a:t>
            </a:r>
            <a:r>
              <a:rPr lang="en-US" sz="2800" b="1" u="sng" dirty="0" smtClean="0"/>
              <a:t>analogous</a:t>
            </a:r>
            <a:r>
              <a:rPr lang="en-US" sz="2800" dirty="0" smtClean="0"/>
              <a:t> to one another.</a:t>
            </a:r>
            <a:endParaRPr lang="en-US" sz="2800" dirty="0"/>
          </a:p>
        </p:txBody>
      </p:sp>
      <p:pic>
        <p:nvPicPr>
          <p:cNvPr id="39938" name="Picture 2" descr="http://www.bio.miami.edu/dana/pix/homologous.jpg"/>
          <p:cNvPicPr>
            <a:picLocks noChangeAspect="1" noChangeArrowheads="1"/>
          </p:cNvPicPr>
          <p:nvPr/>
        </p:nvPicPr>
        <p:blipFill>
          <a:blip r:embed="rId3" cstate="print"/>
          <a:srcRect b="4000"/>
          <a:stretch>
            <a:fillRect/>
          </a:stretch>
        </p:blipFill>
        <p:spPr bwMode="auto">
          <a:xfrm>
            <a:off x="1447800" y="1371600"/>
            <a:ext cx="6248400" cy="4760686"/>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TotalTime>
  <Words>113</Words>
  <Application>Microsoft Office PowerPoint</Application>
  <PresentationFormat>On-screen Show (4:3)</PresentationFormat>
  <Paragraphs>34</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Academic Vocabulary</vt:lpstr>
      <vt:lpstr>Anticipate anticipated, anticipating, anticipation</vt:lpstr>
      <vt:lpstr>ea</vt:lpstr>
      <vt:lpstr>Slide 4</vt:lpstr>
      <vt:lpstr>Slide 5</vt:lpstr>
      <vt:lpstr>Slide 6</vt:lpstr>
      <vt:lpstr>Slide 7</vt:lpstr>
      <vt:lpstr>Slide 8</vt:lpstr>
      <vt:lpstr>These bone structures are analogous to one another.</vt:lpstr>
      <vt:lpstr>Assess assessed, assessing, assessment</vt:lpstr>
      <vt:lpstr>Slide 11</vt:lpstr>
      <vt:lpstr>Slide 12</vt:lpstr>
      <vt:lpstr>Slide 13</vt:lpstr>
    </vt:vector>
  </TitlesOfParts>
  <Company>GCCISD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Academic Vocabulary</dc:title>
  <dc:creator>Me</dc:creator>
  <cp:lastModifiedBy>Me</cp:lastModifiedBy>
  <cp:revision>15</cp:revision>
  <dcterms:created xsi:type="dcterms:W3CDTF">2014-08-30T00:07:50Z</dcterms:created>
  <dcterms:modified xsi:type="dcterms:W3CDTF">2014-08-30T01:33:59Z</dcterms:modified>
</cp:coreProperties>
</file>